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72" r:id="rId3"/>
    <p:sldId id="273" r:id="rId4"/>
    <p:sldId id="265" r:id="rId5"/>
    <p:sldId id="266" r:id="rId6"/>
    <p:sldId id="257" r:id="rId7"/>
    <p:sldId id="264" r:id="rId8"/>
    <p:sldId id="263" r:id="rId9"/>
    <p:sldId id="267" r:id="rId10"/>
    <p:sldId id="258" r:id="rId11"/>
    <p:sldId id="268" r:id="rId12"/>
    <p:sldId id="259" r:id="rId13"/>
    <p:sldId id="269" r:id="rId14"/>
    <p:sldId id="260" r:id="rId15"/>
    <p:sldId id="270" r:id="rId16"/>
    <p:sldId id="261" r:id="rId17"/>
    <p:sldId id="262" r:id="rId18"/>
    <p:sldId id="271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32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4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B0ACC2-1FD4-489A-BC1F-2133F20F16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AF412F5-4B57-4934-8A14-B2F87D5154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826EF2-616E-40A3-AA46-8344316CE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776DC6-10FF-4538-9E1B-9A498E67B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332380-BDD8-4EA4-9A82-27AC756A3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2463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BBD941-97FA-478E-87F9-C24A10984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C142459-4548-4CF3-A3E5-9DC9986C17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A35909C-23DA-437C-AD90-C4A9E6290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424DB43-6D6F-4E6E-B14F-027B4A1B1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B9C4FC-8EF9-4AAF-BB4E-09C9C1A1B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7207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2822FDC-0DC2-4437-9CCE-95482B56D7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44460E2-9D3F-4F19-8F32-228DB47E45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B710A2-0BB4-482C-BCA3-4304F48E9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82BF17-6DBB-4362-8DD8-905303195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1D0C22-AB93-4451-B916-CB5337F0E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1968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60194F-B109-45EC-AA03-44F74A75F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618E24-EBD9-4FE5-B61E-8FF430E72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900316-7E93-4CE8-A45E-C54ADEDAD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8C13E5A-EE81-4B1A-A2AE-FB258FF1F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2878CA-B393-4BDB-83E0-389C8952E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1710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D7DCDE-4E7B-4A69-A32C-1034EC41B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4E82D92-F355-4734-A0E2-7B7599CB5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C298B4E-2A78-4977-8E46-8A84E35F3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4AFE480-64C4-4990-B3D3-3D621EE33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8150D2-D93E-437D-B659-14BC9DE48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5447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D8133B-B8A6-4348-AB87-5D6DF3435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8B900AB-DC38-4A08-A4FC-7A491198D1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32BCE7A-AE80-4E72-8B85-9468E8F3A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58AF027-5CA3-4E98-8EDA-CAD6B5816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80522A-3931-4459-B8A4-9D308C1E1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B34ABF-7ADE-4D2A-9757-990943898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5173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462FCF-7702-4242-A2BE-AEFED020A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A5A2A8B-B2B9-4495-AD73-F1C52F368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D7534B4-9D69-4B2D-BA4B-ED07877718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D929F73-2E41-457D-BCFF-CF6901EA48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A9317F3-C990-45D1-B52A-338E14B6E0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E0853DE-F0D6-45CF-B59D-278CEE49A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A2D4349-6070-4010-9D95-CEDD5C2B7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FBCB485-174D-44F8-9050-88F6FA0B7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5923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06211C-83F9-4AEB-A7DA-AE1D3CF51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0366988-8569-4C87-94E2-598E326BD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43E2EA4-DF44-4E6B-8F66-E9771757F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43B21DD-3F67-44CE-9385-180582F86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6691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574FA22-EEFE-4FA4-AF42-0ACFF4292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DE87A40-A825-463C-BCEB-562D4221B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C33EC9E-9BE9-48EB-BE8F-BFB5B887D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8737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229056-57FA-4582-90B0-CE524C6AE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5E91F4-FEFC-4BDE-87CB-1F14FBEC0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E90A849-1C32-488D-9509-B9F9BBE84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7C48837-C0C9-49B6-80D1-4983EBF9D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DD7B8FB-E56E-42CF-942E-B3922DC92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CA947D8-7861-48C4-889B-752D6765C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8347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7405E8-8CCB-44CE-B3BB-7D4AB4713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39330DD-BD35-4DE0-BA83-EE123E22D5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5A179F8-3948-40AA-AF0A-D3B8D6CCCF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8F73079-E180-4365-AC18-FB53300F7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087AFA4-2872-4851-B9CA-06195EC81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89012FF-3521-4FD3-B76D-994459E8F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7730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8B5ED2C-1A3E-41E6-8989-4D6D61ACF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05C5706-0924-4C77-BDF6-04FC01C99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5B7A19B-1B85-4EE3-BBBE-4F30EA8E71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82B80-2B51-4620-A8DF-9997A36AB847}" type="datetimeFigureOut">
              <a:rPr lang="zh-TW" altLang="en-US" smtClean="0"/>
              <a:t>2024/11/21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4EE566C-5690-4869-9E73-C1EA05817D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5C58294-D2E1-485F-9D0A-A1300DCE70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E99E1-D8BF-46AF-BABD-A79FC724822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7849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6D796E-7B3C-4F10-81A7-8DE43ED589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馬路分割</a:t>
            </a:r>
            <a:r>
              <a:rPr lang="en-US" altLang="zh-TW" dirty="0"/>
              <a:t>API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BCB8805-6A14-4E4E-8AAE-563779E82D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C111112153</a:t>
            </a:r>
            <a:r>
              <a:rPr lang="zh-TW" altLang="en-US" dirty="0"/>
              <a:t> 呂騏佑</a:t>
            </a:r>
          </a:p>
        </p:txBody>
      </p:sp>
    </p:spTree>
    <p:extLst>
      <p:ext uri="{BB962C8B-B14F-4D97-AF65-F5344CB8AC3E}">
        <p14:creationId xmlns:p14="http://schemas.microsoft.com/office/powerpoint/2010/main" val="375646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FA902A-5265-40D2-96DF-4DF3C70A3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LBP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003B14-7857-41DF-81F0-74EA0C168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Input: </a:t>
            </a:r>
            <a:r>
              <a:rPr lang="en-US" altLang="zh-TW" dirty="0" err="1"/>
              <a:t>image</a:t>
            </a:r>
            <a:r>
              <a:rPr lang="en-US" altLang="zh-TW" baseline="-25000" dirty="0" err="1"/>
              <a:t>search</a:t>
            </a:r>
            <a:r>
              <a:rPr lang="en-US" altLang="zh-TW" baseline="-25000" dirty="0"/>
              <a:t>  </a:t>
            </a:r>
            <a:r>
              <a:rPr lang="en-US" altLang="zh-TW" dirty="0"/>
              <a:t>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Output: </a:t>
            </a:r>
            <a:r>
              <a:rPr lang="en-US" altLang="zh-TW" dirty="0" err="1"/>
              <a:t>image</a:t>
            </a:r>
            <a:r>
              <a:rPr lang="en-US" altLang="zh-TW" baseline="-25000" dirty="0" err="1"/>
              <a:t>LBP</a:t>
            </a:r>
            <a:r>
              <a:rPr lang="en-US" altLang="zh-TW" dirty="0"/>
              <a:t>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  <a:endParaRPr lang="en-US" altLang="zh-TW" baseline="-25000" dirty="0"/>
          </a:p>
          <a:p>
            <a:r>
              <a:rPr lang="zh-TW" altLang="en-US" dirty="0"/>
              <a:t>參數</a:t>
            </a:r>
            <a:r>
              <a:rPr lang="en-US" altLang="zh-TW" dirty="0"/>
              <a:t>:</a:t>
            </a:r>
            <a:r>
              <a:rPr lang="zh-TW" altLang="en-US" dirty="0"/>
              <a:t>周圍像素數量</a:t>
            </a:r>
            <a:r>
              <a:rPr lang="en-US" altLang="zh-TW" dirty="0"/>
              <a:t>P(int)</a:t>
            </a:r>
            <a:r>
              <a:rPr lang="zh-TW" altLang="en-US" dirty="0"/>
              <a:t>、半徑</a:t>
            </a:r>
            <a:r>
              <a:rPr lang="en-US" altLang="zh-TW" dirty="0"/>
              <a:t>R(int)</a:t>
            </a:r>
          </a:p>
          <a:p>
            <a:r>
              <a:rPr lang="zh-TW" altLang="en-US" dirty="0"/>
              <a:t>功能</a:t>
            </a:r>
            <a:r>
              <a:rPr lang="en-US" altLang="zh-TW" dirty="0"/>
              <a:t>:</a:t>
            </a:r>
            <a:r>
              <a:rPr lang="zh-TW" altLang="en-US" dirty="0"/>
              <a:t>取得特徵紋路</a:t>
            </a:r>
            <a:endParaRPr lang="en-US" altLang="zh-TW" dirty="0"/>
          </a:p>
          <a:p>
            <a:r>
              <a:rPr lang="zh-TW" altLang="en-US" dirty="0"/>
              <a:t>方法</a:t>
            </a:r>
            <a:r>
              <a:rPr lang="en-US" altLang="zh-TW" dirty="0"/>
              <a:t>:</a:t>
            </a:r>
            <a:r>
              <a:rPr lang="zh-TW" altLang="en-US" dirty="0"/>
              <a:t>透過比較中心與周圍元素</a:t>
            </a:r>
            <a:r>
              <a:rPr lang="en-US" altLang="zh-TW" dirty="0"/>
              <a:t>(</a:t>
            </a:r>
            <a:r>
              <a:rPr lang="zh-TW" altLang="en-US" dirty="0"/>
              <a:t>大於或等於中心數值</a:t>
            </a:r>
            <a:r>
              <a:rPr lang="en-US" altLang="zh-TW" dirty="0"/>
              <a:t>=1</a:t>
            </a:r>
            <a:r>
              <a:rPr lang="zh-TW" altLang="en-US" dirty="0"/>
              <a:t> 小於</a:t>
            </a:r>
            <a:r>
              <a:rPr lang="en-US" altLang="zh-TW" dirty="0"/>
              <a:t>=0)</a:t>
            </a:r>
            <a:r>
              <a:rPr lang="zh-TW" altLang="en-US" dirty="0"/>
              <a:t>，並將週圍數值轉為</a:t>
            </a:r>
            <a:r>
              <a:rPr lang="en-US" altLang="zh-TW" dirty="0"/>
              <a:t>2</a:t>
            </a:r>
            <a:r>
              <a:rPr lang="zh-TW" altLang="en-US" dirty="0"/>
              <a:t>進制儲存進中心位置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52011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9DE5257-0E03-44EC-AE51-CBCC3F097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21665"/>
            <a:ext cx="4572000" cy="3429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4D5967-925A-4DCB-B912-792DDBC49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LBP </a:t>
            </a:r>
            <a:r>
              <a:rPr lang="zh-TW" altLang="en-US" dirty="0"/>
              <a:t>處理結果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14C2A14-B207-4E36-80D3-DBD2F0B2A6FC}"/>
              </a:ext>
            </a:extLst>
          </p:cNvPr>
          <p:cNvSpPr txBox="1"/>
          <p:nvPr/>
        </p:nvSpPr>
        <p:spPr>
          <a:xfrm>
            <a:off x="838201" y="5812310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r>
              <a:rPr lang="zh-TW" altLang="en-US" sz="2400" dirty="0"/>
              <a:t>圖片</a:t>
            </a:r>
            <a:r>
              <a:rPr lang="en-US" altLang="zh-TW" sz="2400" dirty="0"/>
              <a:t>(Search</a:t>
            </a:r>
            <a:r>
              <a:rPr lang="zh-TW" altLang="en-US" sz="2400" dirty="0"/>
              <a:t>結果</a:t>
            </a:r>
            <a:r>
              <a:rPr lang="en-US" altLang="zh-TW" sz="2400" dirty="0"/>
              <a:t>)</a:t>
            </a:r>
            <a:endParaRPr lang="zh-TW" altLang="en-US" sz="24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6D7CC6C-7D78-4E60-AD3C-55B88B7962A1}"/>
              </a:ext>
            </a:extLst>
          </p:cNvPr>
          <p:cNvSpPr txBox="1"/>
          <p:nvPr/>
        </p:nvSpPr>
        <p:spPr>
          <a:xfrm>
            <a:off x="6781800" y="5812310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Output</a:t>
            </a:r>
            <a:r>
              <a:rPr lang="zh-TW" altLang="en-US" sz="2400" dirty="0"/>
              <a:t>圖片</a:t>
            </a:r>
            <a:r>
              <a:rPr lang="en-US" altLang="zh-TW" sz="2400" dirty="0"/>
              <a:t>(LBP</a:t>
            </a:r>
            <a:r>
              <a:rPr lang="zh-TW" altLang="en-US" sz="2400" dirty="0"/>
              <a:t>結果</a:t>
            </a:r>
            <a:r>
              <a:rPr lang="en-US" altLang="zh-TW" sz="2400" dirty="0"/>
              <a:t>)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9CF94C8-3AA1-47F9-88FE-20F48F946E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799" y="2221665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18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FA902A-5265-40D2-96DF-4DF3C70A3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Histogram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003B14-7857-41DF-81F0-74EA0C168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Input: image</a:t>
            </a:r>
            <a:r>
              <a:rPr lang="zh-TW" altLang="en-US" baseline="-25000" dirty="0"/>
              <a:t>原始</a:t>
            </a:r>
            <a:r>
              <a:rPr lang="en-US" altLang="zh-TW" dirty="0"/>
              <a:t>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Output: hist(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功能</a:t>
            </a:r>
            <a:r>
              <a:rPr lang="en-US" altLang="zh-TW" dirty="0"/>
              <a:t>:</a:t>
            </a:r>
            <a:r>
              <a:rPr lang="zh-TW" altLang="en-US" dirty="0"/>
              <a:t>計算圖片中每個灰階出現的次數</a:t>
            </a:r>
            <a:endParaRPr lang="en-US" altLang="zh-TW" dirty="0"/>
          </a:p>
          <a:p>
            <a:r>
              <a:rPr lang="zh-TW" altLang="en-US" dirty="0"/>
              <a:t>方法</a:t>
            </a:r>
            <a:r>
              <a:rPr lang="en-US" altLang="zh-TW" dirty="0"/>
              <a:t>:</a:t>
            </a:r>
            <a:r>
              <a:rPr lang="zh-TW" altLang="en-US" dirty="0"/>
              <a:t>利用</a:t>
            </a:r>
            <a:r>
              <a:rPr lang="en-US" altLang="zh-TW" dirty="0"/>
              <a:t>for</a:t>
            </a:r>
            <a:r>
              <a:rPr lang="zh-TW" altLang="en-US" dirty="0"/>
              <a:t>迴圈對圖進行掃描，並計算統計灰階出現次數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61473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9DE5257-0E03-44EC-AE51-CBCC3F097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230" y="2221665"/>
            <a:ext cx="4567939" cy="3429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4D5967-925A-4DCB-B912-792DDBC49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Histogram </a:t>
            </a:r>
            <a:r>
              <a:rPr lang="zh-TW" altLang="en-US" dirty="0"/>
              <a:t>處理結果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14C2A14-B207-4E36-80D3-DBD2F0B2A6FC}"/>
              </a:ext>
            </a:extLst>
          </p:cNvPr>
          <p:cNvSpPr txBox="1"/>
          <p:nvPr/>
        </p:nvSpPr>
        <p:spPr>
          <a:xfrm>
            <a:off x="838201" y="5812310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r>
              <a:rPr lang="zh-TW" altLang="en-US" sz="2400" dirty="0"/>
              <a:t>圖片</a:t>
            </a:r>
            <a:r>
              <a:rPr lang="en-US" altLang="zh-TW" sz="2400" dirty="0"/>
              <a:t>(</a:t>
            </a:r>
            <a:r>
              <a:rPr lang="zh-TW" altLang="en-US" sz="2400" dirty="0"/>
              <a:t>原始圖片</a:t>
            </a:r>
            <a:r>
              <a:rPr lang="en-US" altLang="zh-TW" sz="2400" dirty="0"/>
              <a:t>)</a:t>
            </a:r>
            <a:endParaRPr lang="zh-TW" altLang="en-US" sz="24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6D7CC6C-7D78-4E60-AD3C-55B88B7962A1}"/>
              </a:ext>
            </a:extLst>
          </p:cNvPr>
          <p:cNvSpPr txBox="1"/>
          <p:nvPr/>
        </p:nvSpPr>
        <p:spPr>
          <a:xfrm>
            <a:off x="6517106" y="5749563"/>
            <a:ext cx="5507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Output</a:t>
            </a:r>
            <a:r>
              <a:rPr lang="zh-TW" altLang="en-US" sz="2400" dirty="0"/>
              <a:t>值方圖結果</a:t>
            </a:r>
            <a:r>
              <a:rPr lang="en-US" altLang="zh-TW" sz="2400" dirty="0"/>
              <a:t>(</a:t>
            </a:r>
            <a:r>
              <a:rPr lang="zh-TW" altLang="en-US" sz="2400" dirty="0"/>
              <a:t>應該為一串數字、繪製成圖表方便檢查結果</a:t>
            </a:r>
            <a:r>
              <a:rPr lang="en-US" altLang="zh-TW" sz="2400" dirty="0"/>
              <a:t>)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C8E70A4-56AD-4551-9F91-F122168038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7106" y="2221665"/>
            <a:ext cx="550775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275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FA902A-5265-40D2-96DF-4DF3C70A3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Histogram</a:t>
            </a:r>
            <a:r>
              <a:rPr lang="zh-TW" altLang="en-US" dirty="0"/>
              <a:t>找前</a:t>
            </a:r>
            <a:r>
              <a:rPr lang="en-US" altLang="zh-TW" dirty="0"/>
              <a:t>3</a:t>
            </a:r>
            <a:r>
              <a:rPr lang="zh-TW" altLang="en-US" dirty="0"/>
              <a:t>大數值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003B14-7857-41DF-81F0-74EA0C168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Input: hist(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Output: </a:t>
            </a:r>
            <a:r>
              <a:rPr lang="zh-TW" altLang="en-US" dirty="0"/>
              <a:t>最大的三個數值</a:t>
            </a:r>
            <a:r>
              <a:rPr lang="en-US" altLang="zh-TW" dirty="0"/>
              <a:t>(list)</a:t>
            </a:r>
          </a:p>
          <a:p>
            <a:r>
              <a:rPr lang="zh-TW" altLang="en-US" dirty="0"/>
              <a:t>功能</a:t>
            </a:r>
            <a:r>
              <a:rPr lang="en-US" altLang="zh-TW" dirty="0"/>
              <a:t>:</a:t>
            </a:r>
          </a:p>
          <a:p>
            <a:pPr marL="0" indent="0">
              <a:buNone/>
            </a:pPr>
            <a:r>
              <a:rPr lang="en-US" altLang="zh-TW" dirty="0"/>
              <a:t>	1.</a:t>
            </a:r>
            <a:r>
              <a:rPr lang="zh-TW" altLang="en-US" dirty="0"/>
              <a:t>找出整張圖片中最常出現的三個數值取平均數作為閥值</a:t>
            </a:r>
            <a:endParaRPr lang="en-US" altLang="zh-TW" dirty="0"/>
          </a:p>
          <a:p>
            <a:pPr marL="914400" lvl="2" indent="0">
              <a:buNone/>
            </a:pPr>
            <a:r>
              <a:rPr lang="en-US" altLang="zh-TW" sz="2800" dirty="0"/>
              <a:t>2.</a:t>
            </a:r>
            <a:r>
              <a:rPr lang="zh-TW" altLang="en-US" sz="2800" dirty="0"/>
              <a:t>分別找出每個區塊最常出現的三個數值</a:t>
            </a:r>
            <a:r>
              <a:rPr lang="en-US" altLang="zh-TW" sz="2800" dirty="0"/>
              <a:t>(</a:t>
            </a:r>
            <a:r>
              <a:rPr lang="zh-TW" altLang="en-US" sz="2800" dirty="0"/>
              <a:t>用范數距離比較</a:t>
            </a:r>
            <a:r>
              <a:rPr lang="en-US" altLang="zh-TW" sz="2800" dirty="0"/>
              <a:t>)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58374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4D5967-925A-4DCB-B912-792DDBC49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Histogram </a:t>
            </a:r>
            <a:r>
              <a:rPr lang="zh-TW" altLang="en-US" dirty="0"/>
              <a:t>找前三大值 處理結果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14C2A14-B207-4E36-80D3-DBD2F0B2A6FC}"/>
              </a:ext>
            </a:extLst>
          </p:cNvPr>
          <p:cNvSpPr txBox="1"/>
          <p:nvPr/>
        </p:nvSpPr>
        <p:spPr>
          <a:xfrm>
            <a:off x="167143" y="5812310"/>
            <a:ext cx="61975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r>
              <a:rPr lang="zh-TW" altLang="en-US" sz="2400" dirty="0"/>
              <a:t>值方圖結果</a:t>
            </a:r>
            <a:endParaRPr lang="en-US" altLang="zh-TW" sz="2400" dirty="0"/>
          </a:p>
          <a:p>
            <a:pPr algn="ctr"/>
            <a:r>
              <a:rPr lang="en-US" altLang="zh-TW" sz="2400" dirty="0"/>
              <a:t>(</a:t>
            </a:r>
            <a:r>
              <a:rPr lang="zh-TW" altLang="en-US" sz="2400" dirty="0"/>
              <a:t>應該為一串數字、繪製成圖表方便檢查結果</a:t>
            </a:r>
            <a:r>
              <a:rPr lang="en-US" altLang="zh-TW" sz="2400" dirty="0"/>
              <a:t>)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6D7CC6C-7D78-4E60-AD3C-55B88B7962A1}"/>
              </a:ext>
            </a:extLst>
          </p:cNvPr>
          <p:cNvSpPr txBox="1"/>
          <p:nvPr/>
        </p:nvSpPr>
        <p:spPr>
          <a:xfrm>
            <a:off x="6517106" y="5749563"/>
            <a:ext cx="5507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Output:</a:t>
            </a:r>
            <a:r>
              <a:rPr lang="zh-TW" altLang="en-US" sz="2400" dirty="0"/>
              <a:t>最大的三個數</a:t>
            </a:r>
            <a:endParaRPr lang="en-US" altLang="zh-TW" sz="2400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C8E70A4-56AD-4551-9F91-F122168038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24" y="2036999"/>
            <a:ext cx="5725676" cy="3564674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33F363F6-3CDE-417B-A04F-39A2CBA8E6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59" t="15958" r="7818" b="2403"/>
          <a:stretch/>
        </p:blipFill>
        <p:spPr>
          <a:xfrm>
            <a:off x="7216701" y="3481591"/>
            <a:ext cx="4477965" cy="81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3129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FA902A-5265-40D2-96DF-4DF3C70A3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One_norm_dist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003B14-7857-41DF-81F0-74EA0C168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Input:hist1(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  <a:r>
              <a:rPr lang="zh-TW" altLang="en-US" dirty="0"/>
              <a:t>、</a:t>
            </a:r>
            <a:r>
              <a:rPr lang="en-US" altLang="zh-TW" dirty="0"/>
              <a:t>hist2 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  <a:r>
              <a:rPr lang="zh-TW" altLang="en-US" dirty="0"/>
              <a:t>、</a:t>
            </a:r>
            <a:r>
              <a:rPr lang="en-US" altLang="zh-TW" dirty="0" err="1"/>
              <a:t>th</a:t>
            </a:r>
            <a:r>
              <a:rPr lang="en-US" altLang="zh-TW" dirty="0"/>
              <a:t>(float)</a:t>
            </a:r>
          </a:p>
          <a:p>
            <a:r>
              <a:rPr lang="en-US" altLang="zh-TW" dirty="0"/>
              <a:t>Output: 0 or 1 (int)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等於</a:t>
            </a:r>
            <a:r>
              <a:rPr lang="en-US" altLang="zh-TW" dirty="0"/>
              <a:t>1</a:t>
            </a:r>
            <a:r>
              <a:rPr lang="zh-TW" altLang="en-US" dirty="0"/>
              <a:t>的部分儲存進</a:t>
            </a:r>
            <a:r>
              <a:rPr lang="en-US" altLang="zh-TW" dirty="0"/>
              <a:t>mask</a:t>
            </a:r>
            <a:r>
              <a:rPr lang="zh-TW" altLang="en-US" dirty="0"/>
              <a:t>中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功能</a:t>
            </a:r>
            <a:r>
              <a:rPr lang="en-US" altLang="zh-TW" dirty="0"/>
              <a:t>:</a:t>
            </a:r>
            <a:r>
              <a:rPr lang="zh-TW" altLang="en-US" dirty="0"/>
              <a:t>找除可能是馬路的部分並標記</a:t>
            </a:r>
            <a:endParaRPr lang="en-US" altLang="zh-TW" dirty="0"/>
          </a:p>
          <a:p>
            <a:r>
              <a:rPr lang="zh-TW" altLang="en-US" dirty="0"/>
              <a:t>方法</a:t>
            </a:r>
            <a:r>
              <a:rPr lang="en-US" altLang="zh-TW" dirty="0"/>
              <a:t>:</a:t>
            </a:r>
            <a:r>
              <a:rPr lang="zh-TW" altLang="en-US" dirty="0"/>
              <a:t>計算相鄰</a:t>
            </a:r>
            <a:r>
              <a:rPr lang="en-US" altLang="zh-TW" dirty="0"/>
              <a:t>hist</a:t>
            </a:r>
            <a:r>
              <a:rPr lang="zh-TW" altLang="en-US" dirty="0"/>
              <a:t>的范數距離並與閥值做比較，判斷與閥值的關係</a:t>
            </a:r>
            <a:r>
              <a:rPr lang="en-US" altLang="zh-TW" dirty="0"/>
              <a:t>[</a:t>
            </a:r>
            <a:r>
              <a:rPr lang="zh-TW" altLang="en-US" dirty="0"/>
              <a:t>小於閥值為</a:t>
            </a:r>
            <a:r>
              <a:rPr lang="en-US" altLang="zh-TW" dirty="0"/>
              <a:t>1(</a:t>
            </a:r>
            <a:r>
              <a:rPr lang="zh-TW" altLang="en-US" dirty="0"/>
              <a:t>上色區域</a:t>
            </a:r>
            <a:r>
              <a:rPr lang="en-US" altLang="zh-TW" dirty="0"/>
              <a:t>)</a:t>
            </a:r>
            <a:r>
              <a:rPr lang="zh-TW" altLang="en-US" dirty="0"/>
              <a:t>，大於閥值為</a:t>
            </a:r>
            <a:r>
              <a:rPr lang="en-US" altLang="zh-TW" dirty="0"/>
              <a:t>0(</a:t>
            </a:r>
            <a:r>
              <a:rPr lang="zh-TW" altLang="en-US" dirty="0"/>
              <a:t>非上色區域</a:t>
            </a:r>
            <a:r>
              <a:rPr lang="en-US" altLang="zh-TW" dirty="0"/>
              <a:t>)]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97059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FA902A-5265-40D2-96DF-4DF3C70A3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labeling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003B14-7857-41DF-81F0-74EA0C168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Input:</a:t>
            </a:r>
            <a:r>
              <a:rPr lang="zh-TW" altLang="en-US" dirty="0"/>
              <a:t> </a:t>
            </a:r>
            <a:r>
              <a:rPr lang="en-US" altLang="zh-TW" dirty="0"/>
              <a:t>Image</a:t>
            </a:r>
            <a:r>
              <a:rPr lang="zh-TW" altLang="en-US" baseline="-25000" dirty="0"/>
              <a:t>原始</a:t>
            </a:r>
            <a:r>
              <a:rPr lang="en-US" altLang="zh-TW" dirty="0"/>
              <a:t>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  <a:r>
              <a:rPr lang="zh-TW" altLang="en-US" baseline="-25000" dirty="0"/>
              <a:t>、</a:t>
            </a:r>
            <a:r>
              <a:rPr lang="en-US" altLang="zh-TW" dirty="0"/>
              <a:t> mask 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Output: Image</a:t>
            </a:r>
            <a:r>
              <a:rPr lang="zh-TW" altLang="en-US" baseline="-25000" dirty="0"/>
              <a:t>結果</a:t>
            </a:r>
            <a:r>
              <a:rPr lang="en-US" altLang="zh-TW" dirty="0"/>
              <a:t>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功能</a:t>
            </a:r>
            <a:r>
              <a:rPr lang="en-US" altLang="zh-TW" dirty="0"/>
              <a:t>:</a:t>
            </a:r>
            <a:r>
              <a:rPr lang="zh-TW" altLang="en-US" dirty="0"/>
              <a:t>將可能是馬路的部分上色</a:t>
            </a:r>
            <a:endParaRPr lang="en-US" altLang="zh-TW" dirty="0"/>
          </a:p>
          <a:p>
            <a:r>
              <a:rPr lang="zh-TW" altLang="en-US" dirty="0"/>
              <a:t>方法</a:t>
            </a:r>
            <a:r>
              <a:rPr lang="en-US" altLang="zh-TW" dirty="0"/>
              <a:t>:</a:t>
            </a:r>
            <a:r>
              <a:rPr lang="zh-TW" altLang="en-US" dirty="0"/>
              <a:t>判斷天空部分並移除，在位每個標記部分上色</a:t>
            </a:r>
          </a:p>
        </p:txBody>
      </p:sp>
    </p:spTree>
    <p:extLst>
      <p:ext uri="{BB962C8B-B14F-4D97-AF65-F5344CB8AC3E}">
        <p14:creationId xmlns:p14="http://schemas.microsoft.com/office/powerpoint/2010/main" val="1883671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B18C92D-E8F2-4031-92FB-CA084955E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230" y="2238581"/>
            <a:ext cx="4567939" cy="342595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A4D5967-925A-4DCB-B912-792DDBC49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最終結果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14C2A14-B207-4E36-80D3-DBD2F0B2A6FC}"/>
              </a:ext>
            </a:extLst>
          </p:cNvPr>
          <p:cNvSpPr txBox="1"/>
          <p:nvPr/>
        </p:nvSpPr>
        <p:spPr>
          <a:xfrm>
            <a:off x="838201" y="5812310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Hist</a:t>
            </a:r>
            <a:r>
              <a:rPr lang="zh-TW" altLang="en-US" sz="2400" dirty="0"/>
              <a:t>大小為</a:t>
            </a:r>
            <a:r>
              <a:rPr lang="en-US" altLang="zh-TW" sz="2400" dirty="0"/>
              <a:t>8</a:t>
            </a:r>
            <a:r>
              <a:rPr lang="zh-TW" altLang="en-US" sz="2400" dirty="0"/>
              <a:t>*</a:t>
            </a:r>
            <a:r>
              <a:rPr lang="en-US" altLang="zh-TW" sz="2400" dirty="0"/>
              <a:t>8</a:t>
            </a:r>
            <a:r>
              <a:rPr lang="zh-TW" altLang="en-US" sz="2400" dirty="0"/>
              <a:t>時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172866B-8F5C-4F99-93D6-59DF134A7AAB}"/>
              </a:ext>
            </a:extLst>
          </p:cNvPr>
          <p:cNvSpPr txBox="1"/>
          <p:nvPr/>
        </p:nvSpPr>
        <p:spPr>
          <a:xfrm>
            <a:off x="6781802" y="5808132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Hist</a:t>
            </a:r>
            <a:r>
              <a:rPr lang="zh-TW" altLang="en-US" sz="2400" dirty="0"/>
              <a:t>大小為</a:t>
            </a:r>
            <a:r>
              <a:rPr lang="en-US" altLang="zh-TW" sz="2400" dirty="0"/>
              <a:t>10</a:t>
            </a:r>
            <a:r>
              <a:rPr lang="zh-TW" altLang="en-US" sz="2400" dirty="0"/>
              <a:t>*</a:t>
            </a:r>
            <a:r>
              <a:rPr lang="en-US" altLang="zh-TW" sz="2400" dirty="0"/>
              <a:t>10</a:t>
            </a:r>
            <a:r>
              <a:rPr lang="zh-TW" altLang="en-US" sz="2400" dirty="0"/>
              <a:t>時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DEAF193-D851-4B86-B143-1ED6EF2FEF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684" y="2238581"/>
            <a:ext cx="4567938" cy="342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15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>
            <a:extLst>
              <a:ext uri="{FF2B5EF4-FFF2-40B4-BE49-F238E27FC236}">
                <a16:creationId xmlns:a16="http://schemas.microsoft.com/office/drawing/2014/main" id="{6033811A-BCC9-4B82-9CE3-B59B5C1545B3}"/>
              </a:ext>
            </a:extLst>
          </p:cNvPr>
          <p:cNvSpPr txBox="1"/>
          <p:nvPr/>
        </p:nvSpPr>
        <p:spPr>
          <a:xfrm>
            <a:off x="5200225" y="392854"/>
            <a:ext cx="1137920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馬路分割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69B7480-EB24-480F-BF09-3DCC43BD3353}"/>
              </a:ext>
            </a:extLst>
          </p:cNvPr>
          <p:cNvSpPr txBox="1"/>
          <p:nvPr/>
        </p:nvSpPr>
        <p:spPr>
          <a:xfrm>
            <a:off x="391158" y="1500481"/>
            <a:ext cx="1717039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紋路分類</a:t>
            </a:r>
            <a:r>
              <a:rPr lang="en-US" altLang="zh-TW" dirty="0"/>
              <a:t>(LBP)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4C90057-9CFA-42FB-907B-7CB81D230BDB}"/>
              </a:ext>
            </a:extLst>
          </p:cNvPr>
          <p:cNvSpPr txBox="1"/>
          <p:nvPr/>
        </p:nvSpPr>
        <p:spPr>
          <a:xfrm>
            <a:off x="3075094" y="1684962"/>
            <a:ext cx="863598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Search</a:t>
            </a:r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8B1B146-3798-4A41-9DA3-FA0762B8D61E}"/>
              </a:ext>
            </a:extLst>
          </p:cNvPr>
          <p:cNvSpPr txBox="1"/>
          <p:nvPr/>
        </p:nvSpPr>
        <p:spPr>
          <a:xfrm>
            <a:off x="4905584" y="1513841"/>
            <a:ext cx="1717039" cy="92333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LBP</a:t>
            </a:r>
            <a:r>
              <a:rPr lang="zh-TW" altLang="en-US" dirty="0"/>
              <a:t>紋路</a:t>
            </a:r>
            <a:endParaRPr lang="en-US" altLang="zh-TW" dirty="0"/>
          </a:p>
          <a:p>
            <a:r>
              <a:rPr lang="zh-TW" altLang="en-US" dirty="0"/>
              <a:t>統計範圍</a:t>
            </a:r>
            <a:endParaRPr lang="en-US" altLang="zh-TW" dirty="0"/>
          </a:p>
          <a:p>
            <a:r>
              <a:rPr lang="zh-TW" altLang="en-US" dirty="0"/>
              <a:t>大</a:t>
            </a:r>
            <a:r>
              <a:rPr lang="en-US" altLang="zh-TW" dirty="0"/>
              <a:t>Kernel(n*n)</a:t>
            </a:r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8C33CF4-DC28-4E15-870B-11AF6A1F4080}"/>
              </a:ext>
            </a:extLst>
          </p:cNvPr>
          <p:cNvSpPr txBox="1"/>
          <p:nvPr/>
        </p:nvSpPr>
        <p:spPr>
          <a:xfrm>
            <a:off x="7589516" y="1685147"/>
            <a:ext cx="1717039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前處理</a:t>
            </a:r>
            <a:r>
              <a:rPr lang="en-US" altLang="zh-TW" dirty="0"/>
              <a:t>(Sobel)</a:t>
            </a:r>
            <a:endParaRPr lang="zh-TW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97CF6E4-8F3A-41F4-AFB2-6C322CCD8690}"/>
              </a:ext>
            </a:extLst>
          </p:cNvPr>
          <p:cNvSpPr txBox="1"/>
          <p:nvPr/>
        </p:nvSpPr>
        <p:spPr>
          <a:xfrm>
            <a:off x="10150312" y="1513841"/>
            <a:ext cx="1161626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參數設定</a:t>
            </a:r>
          </a:p>
        </p:txBody>
      </p:sp>
      <p:cxnSp>
        <p:nvCxnSpPr>
          <p:cNvPr id="15" name="接點: 肘形 14">
            <a:extLst>
              <a:ext uri="{FF2B5EF4-FFF2-40B4-BE49-F238E27FC236}">
                <a16:creationId xmlns:a16="http://schemas.microsoft.com/office/drawing/2014/main" id="{2070A0DA-8D4E-46D9-BFCF-A852A9115457}"/>
              </a:ext>
            </a:extLst>
          </p:cNvPr>
          <p:cNvCxnSpPr>
            <a:cxnSpLocks/>
            <a:stCxn id="9" idx="0"/>
            <a:endCxn id="13" idx="0"/>
          </p:cNvCxnSpPr>
          <p:nvPr/>
        </p:nvCxnSpPr>
        <p:spPr>
          <a:xfrm rot="16200000" flipH="1">
            <a:off x="5983721" y="-3233562"/>
            <a:ext cx="13360" cy="9481447"/>
          </a:xfrm>
          <a:prstGeom prst="bentConnector3">
            <a:avLst>
              <a:gd name="adj1" fmla="val -1711078"/>
            </a:avLst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153DFA23-66EF-4123-8F6E-80D1DEC2762C}"/>
              </a:ext>
            </a:extLst>
          </p:cNvPr>
          <p:cNvCxnSpPr>
            <a:stCxn id="8" idx="2"/>
            <a:endCxn id="11" idx="0"/>
          </p:cNvCxnSpPr>
          <p:nvPr/>
        </p:nvCxnSpPr>
        <p:spPr>
          <a:xfrm flipH="1">
            <a:off x="5764104" y="762186"/>
            <a:ext cx="5081" cy="75165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BDFFC314-F482-40F5-B287-FFA951017A57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8448036" y="1227909"/>
            <a:ext cx="0" cy="4572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D858BCB6-0FD6-4D97-9CB4-ACD50E46E895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506893" y="1289445"/>
            <a:ext cx="0" cy="3955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F8B81C7-560A-4377-8D59-ED12D12EAB90}"/>
              </a:ext>
            </a:extLst>
          </p:cNvPr>
          <p:cNvSpPr txBox="1"/>
          <p:nvPr/>
        </p:nvSpPr>
        <p:spPr>
          <a:xfrm>
            <a:off x="1354662" y="2574054"/>
            <a:ext cx="1222590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Histogram</a:t>
            </a:r>
            <a:endParaRPr lang="zh-TW" altLang="en-US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E5C76B78-ABF5-49CB-BB4B-BB87B31D1BFF}"/>
              </a:ext>
            </a:extLst>
          </p:cNvPr>
          <p:cNvSpPr txBox="1"/>
          <p:nvPr/>
        </p:nvSpPr>
        <p:spPr>
          <a:xfrm>
            <a:off x="47414" y="2574054"/>
            <a:ext cx="934720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3*3 LPB</a:t>
            </a:r>
            <a:endParaRPr lang="zh-TW" altLang="en-US" dirty="0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194AA63-4C7C-45B7-A511-CCBEC020A07B}"/>
              </a:ext>
            </a:extLst>
          </p:cNvPr>
          <p:cNvSpPr txBox="1"/>
          <p:nvPr/>
        </p:nvSpPr>
        <p:spPr>
          <a:xfrm>
            <a:off x="3977636" y="3324295"/>
            <a:ext cx="1222590" cy="6463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塗色</a:t>
            </a:r>
            <a:r>
              <a:rPr lang="en-US" altLang="zh-TW" dirty="0"/>
              <a:t>(labeling)</a:t>
            </a:r>
            <a:endParaRPr lang="zh-TW" altLang="en-US" dirty="0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720D5981-ACE1-4E56-A5E5-618E659B7FFE}"/>
              </a:ext>
            </a:extLst>
          </p:cNvPr>
          <p:cNvSpPr txBox="1"/>
          <p:nvPr/>
        </p:nvSpPr>
        <p:spPr>
          <a:xfrm>
            <a:off x="2670388" y="3324295"/>
            <a:ext cx="934720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dirty="0"/>
              <a:t>找像的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4EC8A47D-822C-48B2-875E-49ACEE25C37D}"/>
              </a:ext>
            </a:extLst>
          </p:cNvPr>
          <p:cNvSpPr txBox="1"/>
          <p:nvPr/>
        </p:nvSpPr>
        <p:spPr>
          <a:xfrm>
            <a:off x="10533007" y="2657939"/>
            <a:ext cx="331900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n</a:t>
            </a:r>
            <a:endParaRPr lang="zh-TW" altLang="en-US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28178453-EFE7-453F-BA80-6EF974F81A8F}"/>
              </a:ext>
            </a:extLst>
          </p:cNvPr>
          <p:cNvSpPr txBox="1"/>
          <p:nvPr/>
        </p:nvSpPr>
        <p:spPr>
          <a:xfrm>
            <a:off x="9724445" y="2669416"/>
            <a:ext cx="934720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Stride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DA95D48A-9EDC-4DAA-A038-C793BB3F6953}"/>
              </a:ext>
            </a:extLst>
          </p:cNvPr>
          <p:cNvSpPr txBox="1"/>
          <p:nvPr/>
        </p:nvSpPr>
        <p:spPr>
          <a:xfrm>
            <a:off x="10837329" y="2669416"/>
            <a:ext cx="1346203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Sobel</a:t>
            </a:r>
            <a:r>
              <a:rPr lang="zh-TW" altLang="en-US" dirty="0"/>
              <a:t> </a:t>
            </a:r>
            <a:r>
              <a:rPr lang="en-US" altLang="zh-TW" dirty="0"/>
              <a:t>kernel</a:t>
            </a:r>
            <a:endParaRPr lang="zh-TW" altLang="en-US" dirty="0"/>
          </a:p>
        </p:txBody>
      </p:sp>
      <p:cxnSp>
        <p:nvCxnSpPr>
          <p:cNvPr id="27" name="接點: 肘形 26">
            <a:extLst>
              <a:ext uri="{FF2B5EF4-FFF2-40B4-BE49-F238E27FC236}">
                <a16:creationId xmlns:a16="http://schemas.microsoft.com/office/drawing/2014/main" id="{0D1295A7-28F2-4447-90DF-96BF7A539054}"/>
              </a:ext>
            </a:extLst>
          </p:cNvPr>
          <p:cNvCxnSpPr>
            <a:cxnSpLocks/>
            <a:stCxn id="24" idx="0"/>
            <a:endCxn id="25" idx="0"/>
          </p:cNvCxnSpPr>
          <p:nvPr/>
        </p:nvCxnSpPr>
        <p:spPr>
          <a:xfrm rot="5400000" flipH="1" flipV="1">
            <a:off x="10851118" y="2010103"/>
            <a:ext cx="12700" cy="1318626"/>
          </a:xfrm>
          <a:prstGeom prst="bentConnector3">
            <a:avLst>
              <a:gd name="adj1" fmla="val 2965709"/>
            </a:avLst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5CA5083A-6804-4565-9296-5738A7EE4048}"/>
              </a:ext>
            </a:extLst>
          </p:cNvPr>
          <p:cNvCxnSpPr>
            <a:cxnSpLocks/>
          </p:cNvCxnSpPr>
          <p:nvPr/>
        </p:nvCxnSpPr>
        <p:spPr>
          <a:xfrm>
            <a:off x="10725731" y="2421559"/>
            <a:ext cx="0" cy="2277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直線接點 28">
            <a:extLst>
              <a:ext uri="{FF2B5EF4-FFF2-40B4-BE49-F238E27FC236}">
                <a16:creationId xmlns:a16="http://schemas.microsoft.com/office/drawing/2014/main" id="{31A4B0EA-8094-4BAF-AAC0-B351B5F41060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10731125" y="1883173"/>
            <a:ext cx="0" cy="5539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150A9327-8A84-416B-9B8A-9B99F0E855B7}"/>
              </a:ext>
            </a:extLst>
          </p:cNvPr>
          <p:cNvGrpSpPr/>
          <p:nvPr/>
        </p:nvGrpSpPr>
        <p:grpSpPr>
          <a:xfrm>
            <a:off x="3144097" y="2054294"/>
            <a:ext cx="1451183" cy="1276352"/>
            <a:chOff x="3144097" y="2054294"/>
            <a:chExt cx="1451183" cy="1276352"/>
          </a:xfrm>
        </p:grpSpPr>
        <p:cxnSp>
          <p:nvCxnSpPr>
            <p:cNvPr id="31" name="接點: 肘形 30">
              <a:extLst>
                <a:ext uri="{FF2B5EF4-FFF2-40B4-BE49-F238E27FC236}">
                  <a16:creationId xmlns:a16="http://schemas.microsoft.com/office/drawing/2014/main" id="{4BBEF0B3-55EF-4B26-BD3B-B073B9D08BAA}"/>
                </a:ext>
              </a:extLst>
            </p:cNvPr>
            <p:cNvCxnSpPr>
              <a:cxnSpLocks/>
              <a:stCxn id="22" idx="0"/>
              <a:endCxn id="21" idx="0"/>
            </p:cNvCxnSpPr>
            <p:nvPr/>
          </p:nvCxnSpPr>
          <p:spPr>
            <a:xfrm rot="5400000" flipH="1" flipV="1">
              <a:off x="3863339" y="2598704"/>
              <a:ext cx="12700" cy="1451183"/>
            </a:xfrm>
            <a:prstGeom prst="bentConnector3">
              <a:avLst>
                <a:gd name="adj1" fmla="val 1800000"/>
              </a:avLst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直線接點 31">
              <a:extLst>
                <a:ext uri="{FF2B5EF4-FFF2-40B4-BE49-F238E27FC236}">
                  <a16:creationId xmlns:a16="http://schemas.microsoft.com/office/drawing/2014/main" id="{993FFE59-CCF0-4812-9102-3B6013C60C0A}"/>
                </a:ext>
              </a:extLst>
            </p:cNvPr>
            <p:cNvCxnSpPr>
              <a:stCxn id="10" idx="2"/>
            </p:cNvCxnSpPr>
            <p:nvPr/>
          </p:nvCxnSpPr>
          <p:spPr>
            <a:xfrm flipH="1">
              <a:off x="3506891" y="2054294"/>
              <a:ext cx="2" cy="106021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群組 32">
            <a:extLst>
              <a:ext uri="{FF2B5EF4-FFF2-40B4-BE49-F238E27FC236}">
                <a16:creationId xmlns:a16="http://schemas.microsoft.com/office/drawing/2014/main" id="{D9F40293-4ACB-484F-977E-239C7B50B329}"/>
              </a:ext>
            </a:extLst>
          </p:cNvPr>
          <p:cNvGrpSpPr/>
          <p:nvPr/>
        </p:nvGrpSpPr>
        <p:grpSpPr>
          <a:xfrm>
            <a:off x="521123" y="1869813"/>
            <a:ext cx="1451183" cy="710592"/>
            <a:chOff x="521123" y="1869813"/>
            <a:chExt cx="1451183" cy="710592"/>
          </a:xfrm>
        </p:grpSpPr>
        <p:cxnSp>
          <p:nvCxnSpPr>
            <p:cNvPr id="34" name="接點: 肘形 33">
              <a:extLst>
                <a:ext uri="{FF2B5EF4-FFF2-40B4-BE49-F238E27FC236}">
                  <a16:creationId xmlns:a16="http://schemas.microsoft.com/office/drawing/2014/main" id="{DED6CAE2-CFF8-4CEE-B1CA-899FB6C0040D}"/>
                </a:ext>
              </a:extLst>
            </p:cNvPr>
            <p:cNvCxnSpPr>
              <a:cxnSpLocks/>
              <a:stCxn id="20" idx="0"/>
              <a:endCxn id="19" idx="0"/>
            </p:cNvCxnSpPr>
            <p:nvPr/>
          </p:nvCxnSpPr>
          <p:spPr>
            <a:xfrm rot="5400000" flipH="1" flipV="1">
              <a:off x="1240365" y="1848463"/>
              <a:ext cx="12700" cy="1451183"/>
            </a:xfrm>
            <a:prstGeom prst="bentConnector3">
              <a:avLst>
                <a:gd name="adj1" fmla="val 1800000"/>
              </a:avLst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直線接點 34">
              <a:extLst>
                <a:ext uri="{FF2B5EF4-FFF2-40B4-BE49-F238E27FC236}">
                  <a16:creationId xmlns:a16="http://schemas.microsoft.com/office/drawing/2014/main" id="{53800BCA-FB94-4226-A2FE-DA90066A94F0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>
              <a:off x="1249678" y="1869813"/>
              <a:ext cx="6351" cy="476512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FE55D805-55D6-446F-8571-E4D2911C068D}"/>
              </a:ext>
            </a:extLst>
          </p:cNvPr>
          <p:cNvSpPr txBox="1"/>
          <p:nvPr/>
        </p:nvSpPr>
        <p:spPr>
          <a:xfrm>
            <a:off x="3426875" y="4963628"/>
            <a:ext cx="1938876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Distance measure</a:t>
            </a:r>
            <a:endParaRPr lang="zh-TW" altLang="en-US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E5205AB9-9EA8-4754-900A-E68374EDFA84}"/>
              </a:ext>
            </a:extLst>
          </p:cNvPr>
          <p:cNvSpPr txBox="1"/>
          <p:nvPr/>
        </p:nvSpPr>
        <p:spPr>
          <a:xfrm>
            <a:off x="1593005" y="4963628"/>
            <a:ext cx="1544743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Distance </a:t>
            </a:r>
            <a:r>
              <a:rPr lang="zh-TW" altLang="en-US" dirty="0"/>
              <a:t>比較</a:t>
            </a:r>
          </a:p>
        </p:txBody>
      </p:sp>
      <p:cxnSp>
        <p:nvCxnSpPr>
          <p:cNvPr id="38" name="接點: 肘形 37">
            <a:extLst>
              <a:ext uri="{FF2B5EF4-FFF2-40B4-BE49-F238E27FC236}">
                <a16:creationId xmlns:a16="http://schemas.microsoft.com/office/drawing/2014/main" id="{CE8DCB3E-9AF5-437E-8E26-1BA82BC7FE70}"/>
              </a:ext>
            </a:extLst>
          </p:cNvPr>
          <p:cNvCxnSpPr>
            <a:cxnSpLocks/>
            <a:stCxn id="37" idx="0"/>
            <a:endCxn id="36" idx="0"/>
          </p:cNvCxnSpPr>
          <p:nvPr/>
        </p:nvCxnSpPr>
        <p:spPr>
          <a:xfrm rot="5400000" flipH="1" flipV="1">
            <a:off x="3380845" y="3948160"/>
            <a:ext cx="12700" cy="2030936"/>
          </a:xfrm>
          <a:prstGeom prst="bentConnector3">
            <a:avLst>
              <a:gd name="adj1" fmla="val 1800000"/>
            </a:avLst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直線接點 38">
            <a:extLst>
              <a:ext uri="{FF2B5EF4-FFF2-40B4-BE49-F238E27FC236}">
                <a16:creationId xmlns:a16="http://schemas.microsoft.com/office/drawing/2014/main" id="{4BE1F8F7-D338-456C-BFCE-F0282E182874}"/>
              </a:ext>
            </a:extLst>
          </p:cNvPr>
          <p:cNvCxnSpPr>
            <a:stCxn id="22" idx="2"/>
          </p:cNvCxnSpPr>
          <p:nvPr/>
        </p:nvCxnSpPr>
        <p:spPr>
          <a:xfrm>
            <a:off x="3137748" y="3693627"/>
            <a:ext cx="0" cy="10304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55" name="群組 54">
            <a:extLst>
              <a:ext uri="{FF2B5EF4-FFF2-40B4-BE49-F238E27FC236}">
                <a16:creationId xmlns:a16="http://schemas.microsoft.com/office/drawing/2014/main" id="{3CEEF692-377B-466B-9AF8-34FBA9179A79}"/>
              </a:ext>
            </a:extLst>
          </p:cNvPr>
          <p:cNvGrpSpPr/>
          <p:nvPr/>
        </p:nvGrpSpPr>
        <p:grpSpPr>
          <a:xfrm>
            <a:off x="7722443" y="2081875"/>
            <a:ext cx="1451183" cy="710592"/>
            <a:chOff x="521123" y="1869813"/>
            <a:chExt cx="1451183" cy="710592"/>
          </a:xfrm>
        </p:grpSpPr>
        <p:cxnSp>
          <p:nvCxnSpPr>
            <p:cNvPr id="56" name="接點: 肘形 55">
              <a:extLst>
                <a:ext uri="{FF2B5EF4-FFF2-40B4-BE49-F238E27FC236}">
                  <a16:creationId xmlns:a16="http://schemas.microsoft.com/office/drawing/2014/main" id="{86CE99D8-2386-447E-8190-FB60E6DA60B7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240365" y="1848463"/>
              <a:ext cx="12700" cy="1451183"/>
            </a:xfrm>
            <a:prstGeom prst="bentConnector3">
              <a:avLst>
                <a:gd name="adj1" fmla="val 1800000"/>
              </a:avLst>
            </a:prstGeom>
            <a:ln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直線接點 56">
              <a:extLst>
                <a:ext uri="{FF2B5EF4-FFF2-40B4-BE49-F238E27FC236}">
                  <a16:creationId xmlns:a16="http://schemas.microsoft.com/office/drawing/2014/main" id="{F01C6399-03DC-4011-8559-C8806AB591FB}"/>
                </a:ext>
              </a:extLst>
            </p:cNvPr>
            <p:cNvCxnSpPr>
              <a:cxnSpLocks/>
            </p:cNvCxnSpPr>
            <p:nvPr/>
          </p:nvCxnSpPr>
          <p:spPr>
            <a:xfrm>
              <a:off x="1249678" y="1869813"/>
              <a:ext cx="6351" cy="476512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2198CFF7-6AC9-473D-B967-55D82EEBB4A1}"/>
              </a:ext>
            </a:extLst>
          </p:cNvPr>
          <p:cNvSpPr txBox="1"/>
          <p:nvPr/>
        </p:nvSpPr>
        <p:spPr>
          <a:xfrm>
            <a:off x="8870227" y="2791341"/>
            <a:ext cx="601891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HSV</a:t>
            </a:r>
            <a:endParaRPr lang="zh-TW" altLang="en-US" dirty="0"/>
          </a:p>
        </p:txBody>
      </p: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B0FBBF98-2383-4477-94B6-6546465A5439}"/>
              </a:ext>
            </a:extLst>
          </p:cNvPr>
          <p:cNvSpPr txBox="1"/>
          <p:nvPr/>
        </p:nvSpPr>
        <p:spPr>
          <a:xfrm>
            <a:off x="7305243" y="2791341"/>
            <a:ext cx="756422" cy="3693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/>
              <a:t>Sobel</a:t>
            </a:r>
          </a:p>
        </p:txBody>
      </p:sp>
    </p:spTree>
    <p:extLst>
      <p:ext uri="{BB962C8B-B14F-4D97-AF65-F5344CB8AC3E}">
        <p14:creationId xmlns:p14="http://schemas.microsoft.com/office/powerpoint/2010/main" val="3256555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60;p4">
            <a:extLst>
              <a:ext uri="{FF2B5EF4-FFF2-40B4-BE49-F238E27FC236}">
                <a16:creationId xmlns:a16="http://schemas.microsoft.com/office/drawing/2014/main" id="{A217AFEA-C235-41F2-AA9B-71B58F1BA11A}"/>
              </a:ext>
            </a:extLst>
          </p:cNvPr>
          <p:cNvSpPr txBox="1"/>
          <p:nvPr/>
        </p:nvSpPr>
        <p:spPr>
          <a:xfrm>
            <a:off x="3835270" y="2702834"/>
            <a:ext cx="690801" cy="323125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search</a:t>
            </a:r>
            <a:endParaRPr sz="1500" baseline="-25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" name="Google Shape;261;p4">
            <a:extLst>
              <a:ext uri="{FF2B5EF4-FFF2-40B4-BE49-F238E27FC236}">
                <a16:creationId xmlns:a16="http://schemas.microsoft.com/office/drawing/2014/main" id="{756D124D-FA79-4832-A443-A549F15E981F}"/>
              </a:ext>
            </a:extLst>
          </p:cNvPr>
          <p:cNvCxnSpPr>
            <a:cxnSpLocks/>
            <a:stCxn id="34" idx="3"/>
            <a:endCxn id="27" idx="1"/>
          </p:cNvCxnSpPr>
          <p:nvPr/>
        </p:nvCxnSpPr>
        <p:spPr>
          <a:xfrm>
            <a:off x="3288708" y="2860393"/>
            <a:ext cx="546562" cy="4004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9" name="Google Shape;264;p4">
            <a:extLst>
              <a:ext uri="{FF2B5EF4-FFF2-40B4-BE49-F238E27FC236}">
                <a16:creationId xmlns:a16="http://schemas.microsoft.com/office/drawing/2014/main" id="{D2A4C0B8-BA91-423E-99C7-04B620666D14}"/>
              </a:ext>
            </a:extLst>
          </p:cNvPr>
          <p:cNvSpPr txBox="1"/>
          <p:nvPr/>
        </p:nvSpPr>
        <p:spPr>
          <a:xfrm>
            <a:off x="5534282" y="2702835"/>
            <a:ext cx="1016379" cy="323165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histogram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265;p4">
            <a:extLst>
              <a:ext uri="{FF2B5EF4-FFF2-40B4-BE49-F238E27FC236}">
                <a16:creationId xmlns:a16="http://schemas.microsoft.com/office/drawing/2014/main" id="{D7ED637E-5F25-41F1-9E97-D2ADA29C6D21}"/>
              </a:ext>
            </a:extLst>
          </p:cNvPr>
          <p:cNvSpPr txBox="1"/>
          <p:nvPr/>
        </p:nvSpPr>
        <p:spPr>
          <a:xfrm>
            <a:off x="6825517" y="2695807"/>
            <a:ext cx="1432701" cy="323165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Sorting </a:t>
            </a:r>
            <a:r>
              <a:rPr lang="en-US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找前</a:t>
            </a:r>
            <a:r>
              <a:rPr 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TW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266;p4">
            <a:extLst>
              <a:ext uri="{FF2B5EF4-FFF2-40B4-BE49-F238E27FC236}">
                <a16:creationId xmlns:a16="http://schemas.microsoft.com/office/drawing/2014/main" id="{66472886-6012-4D7D-801C-7152DF6995E4}"/>
              </a:ext>
            </a:extLst>
          </p:cNvPr>
          <p:cNvSpPr txBox="1"/>
          <p:nvPr/>
        </p:nvSpPr>
        <p:spPr>
          <a:xfrm>
            <a:off x="10865339" y="3200805"/>
            <a:ext cx="1045220" cy="323165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labeling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267;p4">
            <a:extLst>
              <a:ext uri="{FF2B5EF4-FFF2-40B4-BE49-F238E27FC236}">
                <a16:creationId xmlns:a16="http://schemas.microsoft.com/office/drawing/2014/main" id="{43E644FC-9BC1-4685-8B7D-24DD9C870447}"/>
              </a:ext>
            </a:extLst>
          </p:cNvPr>
          <p:cNvSpPr txBox="1"/>
          <p:nvPr/>
        </p:nvSpPr>
        <p:spPr>
          <a:xfrm>
            <a:off x="8483163" y="2695807"/>
            <a:ext cx="1132604" cy="323165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1-norm </a:t>
            </a:r>
            <a:r>
              <a:rPr lang="en-US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dist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268;p4">
            <a:extLst>
              <a:ext uri="{FF2B5EF4-FFF2-40B4-BE49-F238E27FC236}">
                <a16:creationId xmlns:a16="http://schemas.microsoft.com/office/drawing/2014/main" id="{7A96C3E0-87E7-4577-98E1-AD297CF0B3E8}"/>
              </a:ext>
            </a:extLst>
          </p:cNvPr>
          <p:cNvSpPr txBox="1"/>
          <p:nvPr/>
        </p:nvSpPr>
        <p:spPr>
          <a:xfrm>
            <a:off x="10027725" y="2695847"/>
            <a:ext cx="517093" cy="323125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TW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</a:t>
            </a:r>
            <a:r>
              <a:rPr lang="en-US" altLang="zh-TW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endParaRPr lang="en-US" altLang="zh-TW"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262;p4">
            <a:extLst>
              <a:ext uri="{FF2B5EF4-FFF2-40B4-BE49-F238E27FC236}">
                <a16:creationId xmlns:a16="http://schemas.microsoft.com/office/drawing/2014/main" id="{4943B924-C707-4305-A92A-4ED1FB08B463}"/>
              </a:ext>
            </a:extLst>
          </p:cNvPr>
          <p:cNvSpPr txBox="1"/>
          <p:nvPr/>
        </p:nvSpPr>
        <p:spPr>
          <a:xfrm>
            <a:off x="2582016" y="2698810"/>
            <a:ext cx="706692" cy="323165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Sobel</a:t>
            </a:r>
            <a:endParaRPr/>
          </a:p>
        </p:txBody>
      </p:sp>
      <p:sp>
        <p:nvSpPr>
          <p:cNvPr id="36" name="Google Shape;271;p4">
            <a:extLst>
              <a:ext uri="{FF2B5EF4-FFF2-40B4-BE49-F238E27FC236}">
                <a16:creationId xmlns:a16="http://schemas.microsoft.com/office/drawing/2014/main" id="{4C78F310-13FF-4D75-A412-5685B3344E48}"/>
              </a:ext>
            </a:extLst>
          </p:cNvPr>
          <p:cNvSpPr txBox="1"/>
          <p:nvPr/>
        </p:nvSpPr>
        <p:spPr>
          <a:xfrm>
            <a:off x="168733" y="2695807"/>
            <a:ext cx="713834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原img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Google Shape;272;p4">
            <a:extLst>
              <a:ext uri="{FF2B5EF4-FFF2-40B4-BE49-F238E27FC236}">
                <a16:creationId xmlns:a16="http://schemas.microsoft.com/office/drawing/2014/main" id="{24A8A8A9-BF33-4A81-9706-6DB796D350DE}"/>
              </a:ext>
            </a:extLst>
          </p:cNvPr>
          <p:cNvCxnSpPr>
            <a:cxnSpLocks/>
            <a:stCxn id="29" idx="3"/>
            <a:endCxn id="30" idx="1"/>
          </p:cNvCxnSpPr>
          <p:nvPr/>
        </p:nvCxnSpPr>
        <p:spPr>
          <a:xfrm flipV="1">
            <a:off x="6550661" y="2857390"/>
            <a:ext cx="274856" cy="7028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1" name="Google Shape;284;p4">
            <a:extLst>
              <a:ext uri="{FF2B5EF4-FFF2-40B4-BE49-F238E27FC236}">
                <a16:creationId xmlns:a16="http://schemas.microsoft.com/office/drawing/2014/main" id="{4E7C8977-2FC5-407C-B001-21455CF26CAF}"/>
              </a:ext>
            </a:extLst>
          </p:cNvPr>
          <p:cNvSpPr txBox="1"/>
          <p:nvPr/>
        </p:nvSpPr>
        <p:spPr>
          <a:xfrm>
            <a:off x="3128376" y="2402732"/>
            <a:ext cx="8672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Sobel </a:t>
            </a:r>
            <a:r>
              <a:rPr lang="en-US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img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" name="Google Shape;272;p4">
            <a:extLst>
              <a:ext uri="{FF2B5EF4-FFF2-40B4-BE49-F238E27FC236}">
                <a16:creationId xmlns:a16="http://schemas.microsoft.com/office/drawing/2014/main" id="{45C1BBF5-B558-4EF3-9711-A8DD177841D3}"/>
              </a:ext>
            </a:extLst>
          </p:cNvPr>
          <p:cNvCxnSpPr>
            <a:cxnSpLocks/>
            <a:stCxn id="47" idx="3"/>
            <a:endCxn id="29" idx="1"/>
          </p:cNvCxnSpPr>
          <p:nvPr/>
        </p:nvCxnSpPr>
        <p:spPr>
          <a:xfrm>
            <a:off x="5321354" y="2864418"/>
            <a:ext cx="212928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44" name="Google Shape;272;p4">
            <a:extLst>
              <a:ext uri="{FF2B5EF4-FFF2-40B4-BE49-F238E27FC236}">
                <a16:creationId xmlns:a16="http://schemas.microsoft.com/office/drawing/2014/main" id="{6DBCB5E4-3A8D-4927-A403-E5C50A8BAB25}"/>
              </a:ext>
            </a:extLst>
          </p:cNvPr>
          <p:cNvCxnSpPr>
            <a:cxnSpLocks/>
            <a:stCxn id="27" idx="3"/>
            <a:endCxn id="47" idx="1"/>
          </p:cNvCxnSpPr>
          <p:nvPr/>
        </p:nvCxnSpPr>
        <p:spPr>
          <a:xfrm>
            <a:off x="4526071" y="2864397"/>
            <a:ext cx="292088" cy="21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5" name="Google Shape;262;p4">
            <a:extLst>
              <a:ext uri="{FF2B5EF4-FFF2-40B4-BE49-F238E27FC236}">
                <a16:creationId xmlns:a16="http://schemas.microsoft.com/office/drawing/2014/main" id="{473918A6-FB8D-4A6F-9527-AD19C9F15B64}"/>
              </a:ext>
            </a:extLst>
          </p:cNvPr>
          <p:cNvSpPr txBox="1"/>
          <p:nvPr/>
        </p:nvSpPr>
        <p:spPr>
          <a:xfrm>
            <a:off x="1285224" y="2698810"/>
            <a:ext cx="706692" cy="323125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HSV</a:t>
            </a:r>
            <a:endParaRPr dirty="0"/>
          </a:p>
        </p:txBody>
      </p:sp>
      <p:cxnSp>
        <p:nvCxnSpPr>
          <p:cNvPr id="46" name="Google Shape;270;p4">
            <a:extLst>
              <a:ext uri="{FF2B5EF4-FFF2-40B4-BE49-F238E27FC236}">
                <a16:creationId xmlns:a16="http://schemas.microsoft.com/office/drawing/2014/main" id="{FDB12810-0E49-47B4-BED6-B029DC6F63B0}"/>
              </a:ext>
            </a:extLst>
          </p:cNvPr>
          <p:cNvCxnSpPr>
            <a:cxnSpLocks/>
            <a:stCxn id="45" idx="3"/>
            <a:endCxn id="34" idx="1"/>
          </p:cNvCxnSpPr>
          <p:nvPr/>
        </p:nvCxnSpPr>
        <p:spPr>
          <a:xfrm>
            <a:off x="1991916" y="2860373"/>
            <a:ext cx="590100" cy="2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C62A9BCF-A378-4AA8-A63A-6034925597C9}"/>
              </a:ext>
            </a:extLst>
          </p:cNvPr>
          <p:cNvSpPr txBox="1"/>
          <p:nvPr/>
        </p:nvSpPr>
        <p:spPr>
          <a:xfrm>
            <a:off x="4818159" y="2702835"/>
            <a:ext cx="503195" cy="3231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1500" dirty="0"/>
              <a:t>LBP</a:t>
            </a:r>
            <a:endParaRPr lang="zh-TW" altLang="en-US" sz="1500" dirty="0"/>
          </a:p>
        </p:txBody>
      </p:sp>
      <p:sp>
        <p:nvSpPr>
          <p:cNvPr id="50" name="Google Shape;284;p4">
            <a:extLst>
              <a:ext uri="{FF2B5EF4-FFF2-40B4-BE49-F238E27FC236}">
                <a16:creationId xmlns:a16="http://schemas.microsoft.com/office/drawing/2014/main" id="{A7D54107-0AAA-486D-BED7-596DB534EF31}"/>
              </a:ext>
            </a:extLst>
          </p:cNvPr>
          <p:cNvSpPr txBox="1"/>
          <p:nvPr/>
        </p:nvSpPr>
        <p:spPr>
          <a:xfrm>
            <a:off x="1991917" y="2425836"/>
            <a:ext cx="7419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HSV </a:t>
            </a:r>
            <a:r>
              <a:rPr lang="en-US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img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284;p4">
            <a:extLst>
              <a:ext uri="{FF2B5EF4-FFF2-40B4-BE49-F238E27FC236}">
                <a16:creationId xmlns:a16="http://schemas.microsoft.com/office/drawing/2014/main" id="{549564AF-FE68-4CB2-8D90-6866B516E6DE}"/>
              </a:ext>
            </a:extLst>
          </p:cNvPr>
          <p:cNvSpPr txBox="1"/>
          <p:nvPr/>
        </p:nvSpPr>
        <p:spPr>
          <a:xfrm>
            <a:off x="4237056" y="2371964"/>
            <a:ext cx="8672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search </a:t>
            </a:r>
            <a:r>
              <a:rPr lang="en-US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img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287;p4">
            <a:extLst>
              <a:ext uri="{FF2B5EF4-FFF2-40B4-BE49-F238E27FC236}">
                <a16:creationId xmlns:a16="http://schemas.microsoft.com/office/drawing/2014/main" id="{E5EDAD41-F0BF-406C-A688-5B12A516DC6C}"/>
              </a:ext>
            </a:extLst>
          </p:cNvPr>
          <p:cNvSpPr txBox="1"/>
          <p:nvPr/>
        </p:nvSpPr>
        <p:spPr>
          <a:xfrm>
            <a:off x="6436038" y="2425875"/>
            <a:ext cx="512266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287;p4">
            <a:extLst>
              <a:ext uri="{FF2B5EF4-FFF2-40B4-BE49-F238E27FC236}">
                <a16:creationId xmlns:a16="http://schemas.microsoft.com/office/drawing/2014/main" id="{80634A87-B268-436E-8ED9-9F19A089AFD6}"/>
              </a:ext>
            </a:extLst>
          </p:cNvPr>
          <p:cNvSpPr txBox="1"/>
          <p:nvPr/>
        </p:nvSpPr>
        <p:spPr>
          <a:xfrm>
            <a:off x="9586036" y="2257266"/>
            <a:ext cx="1985408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lang="en-US" altLang="zh-TW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</a:t>
            </a:r>
            <a:r>
              <a:rPr lang="zh-TW" alt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整張圖前三大值的平均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287;p4">
            <a:extLst>
              <a:ext uri="{FF2B5EF4-FFF2-40B4-BE49-F238E27FC236}">
                <a16:creationId xmlns:a16="http://schemas.microsoft.com/office/drawing/2014/main" id="{5F2D2CE0-720A-4BED-9797-B817D6963429}"/>
              </a:ext>
            </a:extLst>
          </p:cNvPr>
          <p:cNvSpPr txBox="1"/>
          <p:nvPr/>
        </p:nvSpPr>
        <p:spPr>
          <a:xfrm>
            <a:off x="10608698" y="2564355"/>
            <a:ext cx="670058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Mask</a:t>
            </a:r>
          </a:p>
        </p:txBody>
      </p:sp>
      <p:cxnSp>
        <p:nvCxnSpPr>
          <p:cNvPr id="92" name="Google Shape;272;p4">
            <a:extLst>
              <a:ext uri="{FF2B5EF4-FFF2-40B4-BE49-F238E27FC236}">
                <a16:creationId xmlns:a16="http://schemas.microsoft.com/office/drawing/2014/main" id="{83452624-02EF-4917-B637-B0D45E14AF67}"/>
              </a:ext>
            </a:extLst>
          </p:cNvPr>
          <p:cNvCxnSpPr>
            <a:cxnSpLocks/>
            <a:stCxn id="32" idx="3"/>
            <a:endCxn id="33" idx="1"/>
          </p:cNvCxnSpPr>
          <p:nvPr/>
        </p:nvCxnSpPr>
        <p:spPr>
          <a:xfrm>
            <a:off x="9615767" y="2857390"/>
            <a:ext cx="411958" cy="2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96" name="Google Shape;272;p4">
            <a:extLst>
              <a:ext uri="{FF2B5EF4-FFF2-40B4-BE49-F238E27FC236}">
                <a16:creationId xmlns:a16="http://schemas.microsoft.com/office/drawing/2014/main" id="{6FAF6E51-146C-47BF-B794-5ED12466EB7C}"/>
              </a:ext>
            </a:extLst>
          </p:cNvPr>
          <p:cNvCxnSpPr>
            <a:cxnSpLocks/>
            <a:stCxn id="30" idx="3"/>
            <a:endCxn id="32" idx="1"/>
          </p:cNvCxnSpPr>
          <p:nvPr/>
        </p:nvCxnSpPr>
        <p:spPr>
          <a:xfrm>
            <a:off x="8258218" y="2857390"/>
            <a:ext cx="22494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05" name="Google Shape;284;p4">
            <a:extLst>
              <a:ext uri="{FF2B5EF4-FFF2-40B4-BE49-F238E27FC236}">
                <a16:creationId xmlns:a16="http://schemas.microsoft.com/office/drawing/2014/main" id="{B1F121C7-7606-412B-8058-1C3F0B97AEAD}"/>
              </a:ext>
            </a:extLst>
          </p:cNvPr>
          <p:cNvSpPr txBox="1"/>
          <p:nvPr/>
        </p:nvSpPr>
        <p:spPr>
          <a:xfrm>
            <a:off x="8736531" y="2371964"/>
            <a:ext cx="86722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相鄰距離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8" name="接點: 肘形 107">
            <a:extLst>
              <a:ext uri="{FF2B5EF4-FFF2-40B4-BE49-F238E27FC236}">
                <a16:creationId xmlns:a16="http://schemas.microsoft.com/office/drawing/2014/main" id="{020C2E6F-FB63-4439-B5F3-141C1726EA4A}"/>
              </a:ext>
            </a:extLst>
          </p:cNvPr>
          <p:cNvCxnSpPr>
            <a:cxnSpLocks/>
            <a:stCxn id="33" idx="3"/>
            <a:endCxn id="31" idx="0"/>
          </p:cNvCxnSpPr>
          <p:nvPr/>
        </p:nvCxnSpPr>
        <p:spPr>
          <a:xfrm>
            <a:off x="10544818" y="2857410"/>
            <a:ext cx="843131" cy="343395"/>
          </a:xfrm>
          <a:prstGeom prst="bentConnector2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oogle Shape;270;p4">
            <a:extLst>
              <a:ext uri="{FF2B5EF4-FFF2-40B4-BE49-F238E27FC236}">
                <a16:creationId xmlns:a16="http://schemas.microsoft.com/office/drawing/2014/main" id="{7E41E893-6C73-4524-BB82-86A5FB5220D6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882567" y="2849362"/>
            <a:ext cx="421270" cy="8028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61" name="Google Shape;284;p4">
            <a:extLst>
              <a:ext uri="{FF2B5EF4-FFF2-40B4-BE49-F238E27FC236}">
                <a16:creationId xmlns:a16="http://schemas.microsoft.com/office/drawing/2014/main" id="{44411337-6198-4789-AB6A-8E7555D7201E}"/>
              </a:ext>
            </a:extLst>
          </p:cNvPr>
          <p:cNvSpPr txBox="1"/>
          <p:nvPr/>
        </p:nvSpPr>
        <p:spPr>
          <a:xfrm>
            <a:off x="5100669" y="2368128"/>
            <a:ext cx="8672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lbp</a:t>
            </a: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img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66032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6A06BD-82F4-4E15-9DC4-FEEFA4988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HSV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FB8852-DD6B-471E-BE04-D4AB21723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Input : image</a:t>
            </a:r>
            <a:r>
              <a:rPr lang="zh-TW" altLang="en-US" baseline="-25000" dirty="0"/>
              <a:t>原始 </a:t>
            </a:r>
            <a:r>
              <a:rPr lang="en-US" altLang="zh-TW" dirty="0"/>
              <a:t>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Output : </a:t>
            </a:r>
            <a:r>
              <a:rPr lang="en-US" altLang="zh-TW" dirty="0" err="1"/>
              <a:t>image</a:t>
            </a:r>
            <a:r>
              <a:rPr lang="en-US" altLang="zh-TW" baseline="-25000" dirty="0" err="1"/>
              <a:t>HSV</a:t>
            </a:r>
            <a:r>
              <a:rPr lang="en-US" altLang="zh-TW" dirty="0"/>
              <a:t>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參數</a:t>
            </a:r>
            <a:r>
              <a:rPr lang="en-US" altLang="zh-TW" dirty="0"/>
              <a:t>:lower(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  <a:r>
              <a:rPr lang="zh-TW" altLang="en-US" dirty="0"/>
              <a:t>、</a:t>
            </a:r>
            <a:r>
              <a:rPr lang="en-US" altLang="zh-TW" dirty="0"/>
              <a:t>upper(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功能</a:t>
            </a:r>
            <a:r>
              <a:rPr lang="en-US" altLang="zh-TW" dirty="0"/>
              <a:t>:</a:t>
            </a:r>
            <a:r>
              <a:rPr lang="zh-TW" altLang="en-US" dirty="0"/>
              <a:t>將深色部分都改為黑色</a:t>
            </a:r>
            <a:r>
              <a:rPr lang="en-US" altLang="zh-TW" dirty="0"/>
              <a:t>(</a:t>
            </a:r>
            <a:r>
              <a:rPr lang="zh-TW" altLang="en-US" dirty="0"/>
              <a:t>減少光線對判別馬路的影響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方法</a:t>
            </a:r>
            <a:r>
              <a:rPr lang="en-US" altLang="zh-TW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735763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4D5967-925A-4DCB-B912-792DDBC49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HSV</a:t>
            </a:r>
            <a:r>
              <a:rPr lang="zh-TW" altLang="en-US" dirty="0"/>
              <a:t> 處理結果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CDE9A4E-5966-48FB-8CEE-DEE3BECF7D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21665"/>
            <a:ext cx="4572000" cy="3429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502F460A-07DD-4689-A85A-A0C47A31E7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830" y="2221665"/>
            <a:ext cx="4567939" cy="342900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A14C2A14-B207-4E36-80D3-DBD2F0B2A6FC}"/>
              </a:ext>
            </a:extLst>
          </p:cNvPr>
          <p:cNvSpPr txBox="1"/>
          <p:nvPr/>
        </p:nvSpPr>
        <p:spPr>
          <a:xfrm>
            <a:off x="838201" y="5812310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r>
              <a:rPr lang="zh-TW" altLang="en-US" sz="2400" dirty="0"/>
              <a:t>圖片</a:t>
            </a:r>
            <a:r>
              <a:rPr lang="en-US" altLang="zh-TW" sz="2400" dirty="0"/>
              <a:t>(</a:t>
            </a:r>
            <a:r>
              <a:rPr lang="zh-TW" altLang="en-US" sz="2400" dirty="0"/>
              <a:t>原始圖片</a:t>
            </a:r>
            <a:r>
              <a:rPr lang="en-US" altLang="zh-TW" sz="2400" dirty="0"/>
              <a:t>)</a:t>
            </a:r>
            <a:endParaRPr lang="zh-TW" altLang="en-US" sz="24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6D7CC6C-7D78-4E60-AD3C-55B88B7962A1}"/>
              </a:ext>
            </a:extLst>
          </p:cNvPr>
          <p:cNvSpPr txBox="1"/>
          <p:nvPr/>
        </p:nvSpPr>
        <p:spPr>
          <a:xfrm>
            <a:off x="6781800" y="5812310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Output</a:t>
            </a:r>
            <a:r>
              <a:rPr lang="zh-TW" altLang="en-US" sz="2400" dirty="0"/>
              <a:t>圖片</a:t>
            </a:r>
            <a:r>
              <a:rPr lang="en-US" altLang="zh-TW" sz="2400" dirty="0"/>
              <a:t>(HSV</a:t>
            </a:r>
            <a:r>
              <a:rPr lang="zh-TW" altLang="en-US" sz="2400" dirty="0"/>
              <a:t>結果</a:t>
            </a:r>
            <a:r>
              <a:rPr lang="en-US" altLang="zh-TW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75104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6A06BD-82F4-4E15-9DC4-FEEFA4988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Sobel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FB8852-DD6B-471E-BE04-D4AB21723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Input : image</a:t>
            </a:r>
            <a:r>
              <a:rPr lang="zh-TW" altLang="en-US" baseline="-25000" dirty="0"/>
              <a:t>原始 </a:t>
            </a:r>
            <a:r>
              <a:rPr lang="en-US" altLang="zh-TW" dirty="0"/>
              <a:t>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Output : </a:t>
            </a:r>
            <a:r>
              <a:rPr lang="en-US" altLang="zh-TW" dirty="0" err="1"/>
              <a:t>image</a:t>
            </a:r>
            <a:r>
              <a:rPr lang="en-US" altLang="zh-TW" baseline="-25000" dirty="0" err="1"/>
              <a:t>sobel</a:t>
            </a:r>
            <a:r>
              <a:rPr lang="en-US" altLang="zh-TW" dirty="0"/>
              <a:t>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參數</a:t>
            </a:r>
            <a:r>
              <a:rPr lang="en-US" altLang="zh-TW" dirty="0"/>
              <a:t>:Kernel(int)</a:t>
            </a:r>
          </a:p>
          <a:p>
            <a:r>
              <a:rPr lang="zh-TW" altLang="en-US" dirty="0"/>
              <a:t>功能</a:t>
            </a:r>
            <a:r>
              <a:rPr lang="en-US" altLang="zh-TW" dirty="0"/>
              <a:t>:</a:t>
            </a:r>
            <a:r>
              <a:rPr lang="zh-TW" altLang="en-US" dirty="0"/>
              <a:t>強化邊緣</a:t>
            </a:r>
            <a:endParaRPr lang="en-US" altLang="zh-TW" dirty="0"/>
          </a:p>
          <a:p>
            <a:r>
              <a:rPr lang="zh-TW" altLang="en-US" dirty="0"/>
              <a:t>方法</a:t>
            </a:r>
            <a:r>
              <a:rPr lang="en-US" altLang="zh-TW" dirty="0"/>
              <a:t>:</a:t>
            </a:r>
            <a:r>
              <a:rPr lang="zh-TW" altLang="en-US" dirty="0"/>
              <a:t>分別計算</a:t>
            </a:r>
            <a:r>
              <a:rPr lang="en-US" altLang="zh-TW" dirty="0"/>
              <a:t>X</a:t>
            </a:r>
            <a:r>
              <a:rPr lang="zh-TW" altLang="en-US" dirty="0"/>
              <a:t>、</a:t>
            </a:r>
            <a:r>
              <a:rPr lang="en-US" altLang="zh-TW" dirty="0"/>
              <a:t>Y</a:t>
            </a:r>
            <a:r>
              <a:rPr lang="zh-TW" altLang="en-US" dirty="0"/>
              <a:t>軸的梯度，梯度差距過大即為邊緣，最後將</a:t>
            </a:r>
            <a:r>
              <a:rPr lang="en-US" altLang="zh-TW" dirty="0"/>
              <a:t>X</a:t>
            </a:r>
            <a:r>
              <a:rPr lang="zh-TW" altLang="en-US" dirty="0"/>
              <a:t>、</a:t>
            </a:r>
            <a:r>
              <a:rPr lang="en-US" altLang="zh-TW" dirty="0"/>
              <a:t>Y</a:t>
            </a:r>
            <a:r>
              <a:rPr lang="zh-TW" altLang="en-US" dirty="0"/>
              <a:t>的輸出結合即為</a:t>
            </a:r>
            <a:r>
              <a:rPr lang="en-US" altLang="zh-TW" dirty="0"/>
              <a:t>Sobel</a:t>
            </a:r>
            <a:r>
              <a:rPr lang="zh-TW" altLang="en-US" dirty="0"/>
              <a:t>結果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43166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4D5967-925A-4DCB-B912-792DDBC49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Sobel </a:t>
            </a:r>
            <a:r>
              <a:rPr lang="zh-TW" altLang="en-US" dirty="0"/>
              <a:t>處理結果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502F460A-07DD-4689-A85A-A0C47A31E7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2221665"/>
            <a:ext cx="4572000" cy="342900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A14C2A14-B207-4E36-80D3-DBD2F0B2A6FC}"/>
              </a:ext>
            </a:extLst>
          </p:cNvPr>
          <p:cNvSpPr txBox="1"/>
          <p:nvPr/>
        </p:nvSpPr>
        <p:spPr>
          <a:xfrm>
            <a:off x="838201" y="5812310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r>
              <a:rPr lang="zh-TW" altLang="en-US" sz="2400" dirty="0"/>
              <a:t>圖片</a:t>
            </a:r>
            <a:r>
              <a:rPr lang="en-US" altLang="zh-TW" sz="2400" dirty="0"/>
              <a:t>(HSV</a:t>
            </a:r>
            <a:r>
              <a:rPr lang="zh-TW" altLang="en-US" sz="2400" dirty="0"/>
              <a:t>結果</a:t>
            </a:r>
            <a:r>
              <a:rPr lang="en-US" altLang="zh-TW" sz="2400" dirty="0"/>
              <a:t>)</a:t>
            </a:r>
            <a:endParaRPr lang="zh-TW" altLang="en-US" sz="24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6D7CC6C-7D78-4E60-AD3C-55B88B7962A1}"/>
              </a:ext>
            </a:extLst>
          </p:cNvPr>
          <p:cNvSpPr txBox="1"/>
          <p:nvPr/>
        </p:nvSpPr>
        <p:spPr>
          <a:xfrm>
            <a:off x="6781800" y="5812310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Output</a:t>
            </a:r>
            <a:r>
              <a:rPr lang="zh-TW" altLang="en-US" sz="2400" dirty="0"/>
              <a:t>圖片</a:t>
            </a:r>
            <a:r>
              <a:rPr lang="en-US" altLang="zh-TW" sz="2400" dirty="0"/>
              <a:t>(Sobel</a:t>
            </a:r>
            <a:r>
              <a:rPr lang="zh-TW" altLang="en-US" sz="2400" dirty="0"/>
              <a:t>結果</a:t>
            </a:r>
            <a:r>
              <a:rPr lang="en-US" altLang="zh-TW" sz="2400" dirty="0"/>
              <a:t>)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5CEA84F8-9DC1-4CD2-90C5-DAFE46BC7F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2221665"/>
            <a:ext cx="457199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910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6A06BD-82F4-4E15-9DC4-FEEFA4988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Search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0FB8852-DD6B-471E-BE04-D4AB21723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Input : </a:t>
            </a:r>
            <a:r>
              <a:rPr lang="en-US" altLang="zh-TW" dirty="0" err="1"/>
              <a:t>image</a:t>
            </a:r>
            <a:r>
              <a:rPr lang="en-US" altLang="zh-TW" baseline="-25000" dirty="0" err="1"/>
              <a:t>lbp</a:t>
            </a:r>
            <a:r>
              <a:rPr lang="en-US" altLang="zh-TW" dirty="0"/>
              <a:t>(</a:t>
            </a:r>
            <a:r>
              <a:rPr lang="en-US" altLang="zh-TW" dirty="0" err="1"/>
              <a:t>numpy.ndarray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Output :</a:t>
            </a:r>
            <a:r>
              <a:rPr lang="en-US" altLang="zh-TW" dirty="0" err="1"/>
              <a:t>image</a:t>
            </a:r>
            <a:r>
              <a:rPr lang="en-US" altLang="zh-TW" baseline="-25000" dirty="0" err="1"/>
              <a:t>search</a:t>
            </a:r>
            <a:r>
              <a:rPr lang="en-US" altLang="zh-TW" dirty="0"/>
              <a:t>(</a:t>
            </a:r>
            <a:r>
              <a:rPr lang="en-US" altLang="zh-TW" dirty="0" err="1"/>
              <a:t>numpy.ndarry</a:t>
            </a:r>
            <a:r>
              <a:rPr lang="en-US" altLang="zh-TW" dirty="0"/>
              <a:t>) </a:t>
            </a:r>
          </a:p>
          <a:p>
            <a:r>
              <a:rPr lang="zh-TW" altLang="en-US" dirty="0"/>
              <a:t>參數</a:t>
            </a:r>
            <a:r>
              <a:rPr lang="en-US" altLang="zh-TW" dirty="0"/>
              <a:t>:</a:t>
            </a:r>
            <a:r>
              <a:rPr lang="en-US" altLang="zh-TW" dirty="0" err="1"/>
              <a:t>noise_threshold</a:t>
            </a:r>
            <a:r>
              <a:rPr lang="en-US" altLang="zh-TW" dirty="0"/>
              <a:t>(int)</a:t>
            </a:r>
          </a:p>
          <a:p>
            <a:r>
              <a:rPr lang="zh-TW" altLang="en-US" dirty="0"/>
              <a:t>功能</a:t>
            </a:r>
            <a:r>
              <a:rPr lang="en-US" altLang="zh-TW" dirty="0"/>
              <a:t>:</a:t>
            </a:r>
            <a:r>
              <a:rPr lang="zh-TW" altLang="en-US" dirty="0"/>
              <a:t>清除噪點</a:t>
            </a:r>
            <a:endParaRPr lang="en-US" altLang="zh-TW" dirty="0"/>
          </a:p>
          <a:p>
            <a:r>
              <a:rPr lang="zh-TW" altLang="en-US" dirty="0"/>
              <a:t>方法</a:t>
            </a:r>
            <a:r>
              <a:rPr lang="en-US" altLang="zh-TW" dirty="0"/>
              <a:t>:</a:t>
            </a:r>
            <a:r>
              <a:rPr lang="zh-TW" altLang="en-US" dirty="0"/>
              <a:t>利用</a:t>
            </a:r>
            <a:r>
              <a:rPr lang="en-US" altLang="zh-TW" dirty="0"/>
              <a:t>BFS</a:t>
            </a:r>
            <a:r>
              <a:rPr lang="zh-TW" altLang="en-US" dirty="0"/>
              <a:t>確定已標記過的區域不會重複標記。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90342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4D5967-925A-4DCB-B912-792DDBC49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Search </a:t>
            </a:r>
            <a:r>
              <a:rPr lang="zh-TW" altLang="en-US" dirty="0"/>
              <a:t>處理結果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502F460A-07DD-4689-A85A-A0C47A31E7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21665"/>
            <a:ext cx="4572000" cy="3429000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A14C2A14-B207-4E36-80D3-DBD2F0B2A6FC}"/>
              </a:ext>
            </a:extLst>
          </p:cNvPr>
          <p:cNvSpPr txBox="1"/>
          <p:nvPr/>
        </p:nvSpPr>
        <p:spPr>
          <a:xfrm>
            <a:off x="838201" y="5812310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Input</a:t>
            </a:r>
            <a:r>
              <a:rPr lang="zh-TW" altLang="en-US" sz="2400" dirty="0"/>
              <a:t>圖片</a:t>
            </a:r>
            <a:r>
              <a:rPr lang="en-US" altLang="zh-TW" sz="2400" dirty="0"/>
              <a:t>(Sobel</a:t>
            </a:r>
            <a:r>
              <a:rPr lang="zh-TW" altLang="en-US" sz="2400" dirty="0"/>
              <a:t>結果</a:t>
            </a:r>
            <a:r>
              <a:rPr lang="en-US" altLang="zh-TW" sz="2400" dirty="0"/>
              <a:t>)</a:t>
            </a:r>
            <a:endParaRPr lang="zh-TW" altLang="en-US" sz="24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D6D7CC6C-7D78-4E60-AD3C-55B88B7962A1}"/>
              </a:ext>
            </a:extLst>
          </p:cNvPr>
          <p:cNvSpPr txBox="1"/>
          <p:nvPr/>
        </p:nvSpPr>
        <p:spPr>
          <a:xfrm>
            <a:off x="6781800" y="5812310"/>
            <a:ext cx="457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/>
              <a:t>Output</a:t>
            </a:r>
            <a:r>
              <a:rPr lang="zh-TW" altLang="en-US" sz="2400" dirty="0"/>
              <a:t>圖片</a:t>
            </a:r>
            <a:r>
              <a:rPr lang="en-US" altLang="zh-TW" sz="2400" dirty="0"/>
              <a:t>(search</a:t>
            </a:r>
            <a:r>
              <a:rPr lang="zh-TW" altLang="en-US" sz="2400" dirty="0"/>
              <a:t>結果</a:t>
            </a:r>
            <a:r>
              <a:rPr lang="en-US" altLang="zh-TW" sz="2400" dirty="0"/>
              <a:t>)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9DE5257-0E03-44EC-AE51-CBCC3F097E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799" y="2221665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903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</TotalTime>
  <Words>713</Words>
  <Application>Microsoft Office PowerPoint</Application>
  <PresentationFormat>寬螢幕</PresentationFormat>
  <Paragraphs>106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3" baseType="lpstr">
      <vt:lpstr>新細明體</vt:lpstr>
      <vt:lpstr>Arial</vt:lpstr>
      <vt:lpstr>Calibri</vt:lpstr>
      <vt:lpstr>Calibri Light</vt:lpstr>
      <vt:lpstr>Office 佈景主題</vt:lpstr>
      <vt:lpstr>馬路分割API</vt:lpstr>
      <vt:lpstr>PowerPoint 簡報</vt:lpstr>
      <vt:lpstr>PowerPoint 簡報</vt:lpstr>
      <vt:lpstr>HSV</vt:lpstr>
      <vt:lpstr>HSV 處理結果</vt:lpstr>
      <vt:lpstr>Sobel</vt:lpstr>
      <vt:lpstr>Sobel 處理結果</vt:lpstr>
      <vt:lpstr>Search</vt:lpstr>
      <vt:lpstr>Search 處理結果</vt:lpstr>
      <vt:lpstr>LBP</vt:lpstr>
      <vt:lpstr>LBP 處理結果</vt:lpstr>
      <vt:lpstr>Histogram</vt:lpstr>
      <vt:lpstr>Histogram 處理結果</vt:lpstr>
      <vt:lpstr>Histogram找前3大數值</vt:lpstr>
      <vt:lpstr>Histogram 找前三大值 處理結果</vt:lpstr>
      <vt:lpstr>One_norm_dist</vt:lpstr>
      <vt:lpstr>labeling</vt:lpstr>
      <vt:lpstr>最終結果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馬路分割</dc:title>
  <dc:creator>yo</dc:creator>
  <cp:lastModifiedBy>yo</cp:lastModifiedBy>
  <cp:revision>44</cp:revision>
  <dcterms:created xsi:type="dcterms:W3CDTF">2024-11-07T06:15:59Z</dcterms:created>
  <dcterms:modified xsi:type="dcterms:W3CDTF">2024-11-21T03:21:02Z</dcterms:modified>
</cp:coreProperties>
</file>

<file path=docProps/thumbnail.jpeg>
</file>